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арта мира.jpg"/>
          <p:cNvPicPr>
            <a:picLocks noChangeAspect="1"/>
          </p:cNvPicPr>
          <p:nvPr/>
        </p:nvPicPr>
        <p:blipFill>
          <a:blip r:embed="rId2" cstate="print"/>
          <a:srcRect b="5992"/>
          <a:stretch>
            <a:fillRect/>
          </a:stretch>
        </p:blipFill>
        <p:spPr>
          <a:xfrm>
            <a:off x="0" y="-1"/>
            <a:ext cx="9144000" cy="69279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57488" y="571480"/>
            <a:ext cx="5715040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Тема: Современный этап мирового </a:t>
            </a:r>
            <a:r>
              <a:rPr lang="ru-RU" sz="2400" b="1" i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развития</a:t>
            </a:r>
            <a:endParaRPr lang="ru-RU" sz="2400" b="1" i="1" dirty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2857496"/>
            <a:ext cx="7286676" cy="2739211"/>
          </a:xfrm>
          <a:prstGeom prst="rect">
            <a:avLst/>
          </a:prstGeom>
          <a:solidFill>
            <a:schemeClr val="tx1">
              <a:alpha val="2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Урок 99-100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Глобализация и её </a:t>
            </a:r>
            <a:r>
              <a:rPr lang="ru-RU" sz="2800" b="1" i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последствия</a:t>
            </a:r>
            <a:endParaRPr lang="ru-RU" sz="2800" b="1" i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Обществознание 11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класс </a:t>
            </a:r>
            <a:endParaRPr lang="ru-RU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профильный уровень</a:t>
            </a:r>
            <a:endParaRPr lang="ru-RU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Гудзишевская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Н.В.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МБОУ СОШ № 1</a:t>
            </a:r>
          </a:p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г.Вилючинск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razdelenie_truda.jpg"/>
          <p:cNvPicPr>
            <a:picLocks noChangeAspect="1"/>
          </p:cNvPicPr>
          <p:nvPr/>
        </p:nvPicPr>
        <p:blipFill>
          <a:blip r:embed="rId2" cstate="print"/>
          <a:srcRect t="6602" b="7922"/>
          <a:stretch>
            <a:fillRect/>
          </a:stretch>
        </p:blipFill>
        <p:spPr>
          <a:xfrm>
            <a:off x="3267538" y="3643314"/>
            <a:ext cx="5876462" cy="321468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643174" y="214290"/>
            <a:ext cx="3429024" cy="9286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Глобализация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экономики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500174"/>
            <a:ext cx="86439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разделение труда не в региональном или национальном, а в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общепланетарном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масштабе</a:t>
            </a:r>
          </a:p>
          <a:p>
            <a:pPr algn="just">
              <a:buFont typeface="Wingdings" pitchFamily="2" charset="2"/>
              <a:buChar char="q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механизмы регулирования мировых рынков на наднациональном уровне</a:t>
            </a:r>
          </a:p>
          <a:p>
            <a:pPr algn="just">
              <a:buFont typeface="Wingdings" pitchFamily="2" charset="2"/>
              <a:buChar char="q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глобализация финансовых рынков, они стали играть независимую от рынка роль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TOpuzzle.jpg"/>
          <p:cNvPicPr>
            <a:picLocks noChangeAspect="1"/>
          </p:cNvPicPr>
          <p:nvPr/>
        </p:nvPicPr>
        <p:blipFill>
          <a:blip r:embed="rId2" cstate="print"/>
          <a:srcRect l="9941" t="3889" r="13287" b="8430"/>
          <a:stretch>
            <a:fillRect/>
          </a:stretch>
        </p:blipFill>
        <p:spPr>
          <a:xfrm>
            <a:off x="5143504" y="2857504"/>
            <a:ext cx="4000496" cy="400049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87154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Символ глобализации – транснациональные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корпора-ции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Их деятельность: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сокращает различия между странами в рамках регионов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влияет на жизнь людей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устанавливает экономическую зависимость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способствует созданию планетарной культуры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ускоряет интеграцию, развитие новых технологий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приводит к унификации образа и уровня жизни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282" y="3143248"/>
            <a:ext cx="87154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размывание экономических границ 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    между странами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возрастание степени и роли 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    взаимного влияния национальных 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    экономик друг на друга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усиление интеграционных процессов 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    в мировой экономике (например, 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    создание Европейского союза)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9582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4348" y="2786058"/>
            <a:ext cx="8018221" cy="1754326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3  </a:t>
            </a:r>
            <a:r>
              <a:rPr lang="ru-RU" sz="5400" b="1" cap="none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Многоаспектность </a:t>
            </a:r>
          </a:p>
          <a:p>
            <a:pPr algn="ctr"/>
            <a:r>
              <a:rPr lang="ru-RU" sz="5400" b="1" cap="none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процессов </a:t>
            </a:r>
            <a:r>
              <a:rPr lang="ru-RU" sz="5400" b="1" cap="none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глобализации</a:t>
            </a:r>
            <a:endParaRPr lang="ru-RU" sz="5400" b="1" cap="none" spc="50" dirty="0">
              <a:ln w="11430">
                <a:solidFill>
                  <a:schemeClr val="accent4">
                    <a:lumMod val="50000"/>
                  </a:schemeClr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285728"/>
          <a:ext cx="8572560" cy="591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0327"/>
                <a:gridCol w="71922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Аспект 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Сущность 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                                                         </a:t>
                      </a:r>
                    </a:p>
                    <a:p>
                      <a:pPr algn="just"/>
                      <a:r>
                        <a:rPr lang="ru-RU" sz="2400" baseline="0" dirty="0" smtClean="0">
                          <a:latin typeface="Arial" pitchFamily="34" charset="0"/>
                          <a:cs typeface="Arial" pitchFamily="34" charset="0"/>
                        </a:rPr>
                        <a:t>            </a:t>
                      </a:r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Технологический 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в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ысокие технологии -</a:t>
                      </a: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определяющий компонент обеспечения безопасности, процветания и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геополи-тического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статуса страны или народа в рамках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миро-вого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сообщества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д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оминируют высокие технологии (прежде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все-о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информационные, коммуникационные и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биотехно-логии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),</a:t>
                      </a: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напрямую связаны с центральным ресурсом новой экономики – </a:t>
                      </a:r>
                      <a:r>
                        <a:rPr lang="ru-RU" sz="2200" u="sng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производством знания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т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ехнологии - универсальное средство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экономичес-кого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культурного и политического развития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играют все более существенную роль в изменении международных экономических связей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расширяют возможности подчинения множества разбросанных по различным регионам предприятий прямому контролю, сконцентрированному в одном месте</a:t>
                      </a:r>
                      <a:endParaRPr lang="ru-RU" sz="2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285728"/>
          <a:ext cx="8572560" cy="591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0327"/>
                <a:gridCol w="71922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Аспект 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Сущность 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                                                         </a:t>
                      </a:r>
                    </a:p>
                    <a:p>
                      <a:pPr algn="just"/>
                      <a:r>
                        <a:rPr lang="ru-RU" sz="2400" baseline="0" dirty="0" smtClean="0">
                          <a:latin typeface="Arial" pitchFamily="34" charset="0"/>
                          <a:cs typeface="Arial" pitchFamily="34" charset="0"/>
                        </a:rPr>
                        <a:t>                </a:t>
                      </a:r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Политический 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экономическая глобализация</a:t>
                      </a: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смещает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приоритеты государственной политики на международной арене в сферу экономики</a:t>
                      </a: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усиление</a:t>
                      </a: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конкуренции, формы регулирования этой конкуренции будут оказывать в перспективе большое влияние на всю область международной безопасности и политических отношений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суть происходящих изменений - постепенный переход от «силовых игр» между государствами, стремившимися расширить свои территории, к «играм благополучия», при которых ставится задача роста экономики. 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вместо доминировавшего на протяжении столетий противостояния государств возникает вне- и надгосударственная система финансовых рынков, организаций, структур</a:t>
                      </a:r>
                      <a:endParaRPr lang="ru-RU" sz="2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4714876" y="1643050"/>
            <a:ext cx="35719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285728"/>
          <a:ext cx="8572560" cy="5577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0327"/>
                <a:gridCol w="71922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Аспект 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Сущность 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                                                         </a:t>
                      </a:r>
                    </a:p>
                    <a:p>
                      <a:pPr algn="just"/>
                      <a:r>
                        <a:rPr lang="ru-RU" sz="2400" baseline="0" dirty="0" smtClean="0">
                          <a:latin typeface="Arial" pitchFamily="34" charset="0"/>
                          <a:cs typeface="Arial" pitchFamily="34" charset="0"/>
                        </a:rPr>
                        <a:t>                </a:t>
                      </a:r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Культурный 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открытость государственных границ и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интенсифи-кация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общения между людьми, развитие средств коммуникации,</a:t>
                      </a: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СМИ </a:t>
                      </a: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предпосылки для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формиро-вания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единого человеческого сообщества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влияние на широкую международную аудиторию мощных вещательные корпораций, т.к.</a:t>
                      </a: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программы крупнейших телекомпаний мира можно принимать практически в любой точке земного шара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п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 объему вещания и степени охвата аудитории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те-левидение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превратилось в беспрецедентную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кульурную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силу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распространение развлекательных молодежных каналов (типа 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MTV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2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б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ольшую роль играет Интернет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endParaRPr lang="ru-RU" sz="2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4500562" y="1643050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260173"/>
            <a:ext cx="857256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4013" algn="l"/>
              </a:tabLst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Выводы: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4013" algn="l"/>
              </a:tabLst>
            </a:pP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5401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Глобализация - это объективный процесс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трансфор-мации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общества под влиянием НТП, технологического рывка в области информатики, электроники,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биотех-нологий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5401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Этот процесс реально затрагивает все стороны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совре-менного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общества.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5401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Выгоды глобализации очевидны: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экономический рост, повышение уровня жизни и новые возможности.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5401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Однако в реальности глобализация, как и всякое крупное общественно-политическое явление, имеет и свою оборотную сторону.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72540756_k.jpg"/>
          <p:cNvPicPr>
            <a:picLocks noChangeAspect="1"/>
          </p:cNvPicPr>
          <p:nvPr/>
        </p:nvPicPr>
        <p:blipFill>
          <a:blip r:embed="rId2" cstate="print"/>
          <a:srcRect r="25481" b="6250"/>
          <a:stretch>
            <a:fillRect/>
          </a:stretch>
        </p:blipFill>
        <p:spPr>
          <a:xfrm>
            <a:off x="-1" y="0"/>
            <a:ext cx="4996963" cy="68580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Рисунок 2" descr="e01ea78324.jpg"/>
          <p:cNvPicPr>
            <a:picLocks noChangeAspect="1"/>
          </p:cNvPicPr>
          <p:nvPr/>
        </p:nvPicPr>
        <p:blipFill>
          <a:blip r:embed="rId3" cstate="print"/>
          <a:srcRect t="3813" b="8248"/>
          <a:stretch>
            <a:fillRect/>
          </a:stretch>
        </p:blipFill>
        <p:spPr>
          <a:xfrm>
            <a:off x="4714876" y="-120572"/>
            <a:ext cx="4429125" cy="6995732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928662" y="3000372"/>
            <a:ext cx="7638309" cy="1754326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4  </a:t>
            </a:r>
            <a:r>
              <a:rPr lang="ru-RU" sz="5400" b="1" cap="none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Противоречия </a:t>
            </a:r>
          </a:p>
          <a:p>
            <a:pPr algn="ctr"/>
            <a:r>
              <a:rPr lang="ru-RU" sz="5400" b="1" cap="none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процесса </a:t>
            </a:r>
            <a:r>
              <a:rPr lang="ru-RU" sz="5400" b="1" cap="none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глобализации </a:t>
            </a:r>
            <a:endParaRPr lang="ru-RU" sz="5400" b="1" cap="none" spc="50" dirty="0">
              <a:ln w="11430">
                <a:solidFill>
                  <a:schemeClr val="accent4">
                    <a:lumMod val="50000"/>
                  </a:schemeClr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our6-smal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2714620"/>
            <a:ext cx="3428992" cy="342899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Лув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5702" y="3991540"/>
            <a:ext cx="4278298" cy="286646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57158" y="500042"/>
            <a:ext cx="842968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«За»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   Благодаря развитию коммуникаций 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телевещательных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сетей сегодня сотни миллионов людей в различных частях земного шара могут прослушать или посмотреть модную  театральную постановку, премьеру оперы или балетного спектакля, стать участниками виртуальной экскурсии по Эрмитажу или Лувру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22238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«Против»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22238" algn="l"/>
              </a:tabLst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критика влияния процессов глобализации на сферу духовной культуры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например,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опасность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макдоналди-зации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», обезличивающей унификации национальных  культур)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pre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000760" y="1928802"/>
            <a:ext cx="3143240" cy="408085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2143116"/>
            <a:ext cx="621510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122238" algn="l"/>
              </a:tabLs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технические средства доставляют </a:t>
            </a:r>
            <a:r>
              <a:rPr lang="ru-RU" sz="2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мно-гочисленной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аудитории низкопробные </a:t>
            </a:r>
            <a:r>
              <a:rPr lang="ru-RU" sz="2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об-разцы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культуры: непритязательные </a:t>
            </a:r>
            <a:r>
              <a:rPr lang="ru-RU" sz="2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виде-оклипы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скроенные по одним и тем же лекалам боевики, назойливую рекламу и т. д.   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22238" algn="l"/>
              </a:tabLs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Главная  опасность подобной продукции – унифицирующее влияние, навязывание определенной модели поведения, стиля жизни, часто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не соответствующих или противоречащих существующим в том или ином обществе ценностям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214290"/>
            <a:ext cx="6429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Arial Black" pitchFamily="34" charset="0"/>
              </a:rPr>
              <a:t>Цель урока:</a:t>
            </a:r>
          </a:p>
          <a:p>
            <a:pPr algn="ctr"/>
            <a:endParaRPr lang="ru-RU" sz="2400" b="1" i="1" dirty="0" smtClean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познакомить с процессом глобализации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2000240"/>
            <a:ext cx="87154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Задачи урока: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показать противоречия процесса глобализации, роль НТР и информационно-коммуникационных технологий в процессе глобализации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развивать умения осуществлять поиск информации, анализировать, делать выводы, рационально решать познавательные и проблемные задачи, раскрывать на примерах важнейшие теоретические положения и понятия социально-гуманитарных наук, участвовать в дискуссии, работать с документами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формировать отношение к процессам глобализации, ответственность за процессы, происходящие в мире.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Z:\newtek\_backgrounds_1.02\Ryan\Power Point Templates2\School Presentation_not_done\Elements\apple_rotatin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2974" y="0"/>
            <a:ext cx="3524275" cy="26432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857232"/>
            <a:ext cx="1143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chemeClr val="bg1"/>
                </a:solidFill>
                <a:latin typeface="Arial Black" pitchFamily="34" charset="0"/>
              </a:rPr>
              <a:t>?</a:t>
            </a:r>
            <a:endParaRPr lang="ru-RU" sz="7200" b="1" i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28596" y="1071546"/>
            <a:ext cx="421484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22238" algn="l"/>
              </a:tabLst>
            </a:pP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рамках глобальной экономики сохраняется и даже углубляется дифференциация стран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уровню развития.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22238" algn="l"/>
              </a:tabLs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глобальном масштабе возникают новые линии разлома и разобщения стран и народов.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22238" algn="l"/>
              </a:tabLs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роисходит глобализация неравенства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d03f672c46509fe03f32af4faa06.jpg"/>
          <p:cNvPicPr>
            <a:picLocks noChangeAspect="1"/>
          </p:cNvPicPr>
          <p:nvPr/>
        </p:nvPicPr>
        <p:blipFill>
          <a:blip r:embed="rId2" cstate="print"/>
          <a:srcRect l="3472" t="3125" r="3472" b="3125"/>
          <a:stretch>
            <a:fillRect/>
          </a:stretch>
        </p:blipFill>
        <p:spPr>
          <a:xfrm>
            <a:off x="4500578" y="-107133"/>
            <a:ext cx="4643422" cy="6965133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429726"/>
            <a:ext cx="750099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4488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План: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4488" algn="l"/>
              </a:tabLst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Что такое глобализация.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Глобализация экономики.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Многоаспектность процессов глобализации.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Противоречия процесса глобализации.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глобализация 4.jpg"/>
          <p:cNvPicPr>
            <a:picLocks noChangeAspect="1"/>
          </p:cNvPicPr>
          <p:nvPr/>
        </p:nvPicPr>
        <p:blipFill>
          <a:blip r:embed="rId2" cstate="print"/>
          <a:srcRect l="12934" r="1115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1241" y="2967335"/>
            <a:ext cx="8401531" cy="923330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1  </a:t>
            </a:r>
            <a:r>
              <a:rPr lang="ru-RU" sz="5400" b="1" cap="none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Что такое </a:t>
            </a:r>
            <a:r>
              <a:rPr lang="ru-RU" sz="5400" b="1" cap="none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глобализация</a:t>
            </a:r>
            <a:endParaRPr lang="ru-RU" sz="5400" b="1" cap="none" spc="50" dirty="0">
              <a:ln w="11430">
                <a:solidFill>
                  <a:schemeClr val="accent4">
                    <a:lumMod val="50000"/>
                  </a:schemeClr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285728"/>
            <a:ext cx="864399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2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05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начале 80-х гг. XX в. американский социолог Дж.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Нейс-бит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определил новые тенденции мирового развития - 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переход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127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905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индустриального общества к информационному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127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905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развития техники к развитию высоких технологий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905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замкнутой национальной экономики к открытой мировой экономике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905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краткосрочных задач планирования и программирования развития к постановке долговременных стратегических целей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905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тенденций централизации к децентрализаци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905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иерархического к сетевому типу организации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социаль-ного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политического пространств;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905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альтернативного выбора (по принципу «или-или») 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мно-гообразию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выбора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905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развитого Севера к развивающемуся Югу.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ink_the_deal_p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5"/>
            <a:ext cx="9144000" cy="688657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571604" y="1785926"/>
            <a:ext cx="66437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Глобализация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резко возросшее взаимовлияние и взаимозависимость народов и государств, распространяющиеся на все сферы общественной жизни (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эконо-мическую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социальную, политическую, духовную, культурную).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3042" y="214290"/>
            <a:ext cx="6929486" cy="9286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Причины расширения связей между народами и государствами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1214422"/>
            <a:ext cx="6929486" cy="9286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Естественные стремления расширить связи, познать окружающий мир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214554"/>
            <a:ext cx="6929486" cy="9286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Экспансия в поисках внешних рынков, сфер приложения капитала </a:t>
            </a:r>
          </a:p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3214686"/>
            <a:ext cx="6929486" cy="9286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Процессы международного разделения труда</a:t>
            </a:r>
          </a:p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4214818"/>
            <a:ext cx="6929486" cy="9286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Взаимный  интерес к культурным традициям</a:t>
            </a:r>
          </a:p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Выгнутая влево стрелка 15"/>
          <p:cNvSpPr/>
          <p:nvPr/>
        </p:nvSpPr>
        <p:spPr>
          <a:xfrm rot="188861">
            <a:off x="459302" y="513188"/>
            <a:ext cx="1081721" cy="1458454"/>
          </a:xfrm>
          <a:prstGeom prst="curved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5380672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мировая система экономических и политических связей приобретает планетарный характер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границы не имеют принци­пиального значения.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57554" y="214290"/>
            <a:ext cx="2428892" cy="9286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Глобализация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642918"/>
            <a:ext cx="2928958" cy="22145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Ослабление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воз-можностей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эффек-тивно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справляться с предъявляемыми к государству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требо-ваниями</a:t>
            </a:r>
            <a:endParaRPr lang="ru-RU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642918"/>
            <a:ext cx="2928958" cy="22145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Расширение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функ-ции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 сферы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ответ-ственности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нацио-нального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государ-ства</a:t>
            </a:r>
            <a:endParaRPr lang="ru-RU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4214818"/>
            <a:ext cx="2928958" cy="22145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Товары, капиталы, люди, знания,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прес-тупность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легко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пере-секают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государст-венные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границы,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1428736"/>
            <a:ext cx="2857520" cy="2786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Глобальные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систе-мы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торговли,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фи-нансов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произ-водства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связали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во-едино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судьбу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домо-хозяек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коллективов и целых наций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4214818"/>
            <a:ext cx="2857520" cy="23574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ТНК, социальные движения и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отно-шения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стали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прони-кать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почти во все сферы </a:t>
            </a:r>
            <a:r>
              <a:rPr lang="ru-RU" sz="22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человечес-кой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деятельности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 стрелкой 9"/>
          <p:cNvCxnSpPr>
            <a:stCxn id="3" idx="1"/>
          </p:cNvCxnSpPr>
          <p:nvPr/>
        </p:nvCxnSpPr>
        <p:spPr>
          <a:xfrm rot="10800000" flipV="1">
            <a:off x="3143240" y="678637"/>
            <a:ext cx="214314" cy="1785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3" idx="3"/>
          </p:cNvCxnSpPr>
          <p:nvPr/>
        </p:nvCxnSpPr>
        <p:spPr>
          <a:xfrm>
            <a:off x="5786446" y="678637"/>
            <a:ext cx="214314" cy="2500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3" idx="2"/>
            <a:endCxn id="7" idx="0"/>
          </p:cNvCxnSpPr>
          <p:nvPr/>
        </p:nvCxnSpPr>
        <p:spPr>
          <a:xfrm rot="5400000">
            <a:off x="4429124" y="1285860"/>
            <a:ext cx="28575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" idx="2"/>
            <a:endCxn id="6" idx="0"/>
          </p:cNvCxnSpPr>
          <p:nvPr/>
        </p:nvCxnSpPr>
        <p:spPr>
          <a:xfrm rot="5400000">
            <a:off x="1000100" y="3536157"/>
            <a:ext cx="135732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5" idx="2"/>
            <a:endCxn id="8" idx="0"/>
          </p:cNvCxnSpPr>
          <p:nvPr/>
        </p:nvCxnSpPr>
        <p:spPr>
          <a:xfrm rot="16200000" flipH="1">
            <a:off x="6804437" y="3518297"/>
            <a:ext cx="1357322" cy="3571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лобализация.png"/>
          <p:cNvPicPr>
            <a:picLocks noChangeAspect="1"/>
          </p:cNvPicPr>
          <p:nvPr/>
        </p:nvPicPr>
        <p:blipFill>
          <a:blip r:embed="rId2" cstate="print"/>
          <a:srcRect l="3906" b="937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43306" y="571480"/>
            <a:ext cx="5319470" cy="1754326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2  </a:t>
            </a:r>
            <a:r>
              <a:rPr lang="ru-RU" sz="5400" b="1" cap="none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Глобализация </a:t>
            </a:r>
          </a:p>
          <a:p>
            <a:pPr algn="ctr"/>
            <a:r>
              <a:rPr lang="ru-RU" sz="5400" b="1" cap="none" spc="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экономики</a:t>
            </a:r>
            <a:endParaRPr lang="ru-RU" sz="5400" b="1" cap="none" spc="50" dirty="0">
              <a:ln w="11430">
                <a:solidFill>
                  <a:schemeClr val="accent4">
                    <a:lumMod val="50000"/>
                  </a:schemeClr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969</Words>
  <Application>Microsoft Office PowerPoint</Application>
  <PresentationFormat>Экран (4:3)</PresentationFormat>
  <Paragraphs>138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Nina</dc:creator>
  <cp:lastModifiedBy>Нина Гудзишевсеая</cp:lastModifiedBy>
  <cp:revision>14</cp:revision>
  <dcterms:created xsi:type="dcterms:W3CDTF">2013-04-22T02:35:44Z</dcterms:created>
  <dcterms:modified xsi:type="dcterms:W3CDTF">2018-05-27T11:39:57Z</dcterms:modified>
</cp:coreProperties>
</file>